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</p:sldIdLst>
  <p:sldSz cx="10058400" cy="77724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 b="def" i="def"/>
      <a:tcStyle>
        <a:tcBdr/>
        <a:fill>
          <a:solidFill>
            <a:srgbClr val="E8EBF5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 b="def" i="def"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 b="def" i="def"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2" name="Shape 9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>
        <a:latin typeface="+mn-lt"/>
        <a:ea typeface="+mn-ea"/>
        <a:cs typeface="+mn-cs"/>
        <a:sym typeface="Calibri"/>
      </a:defRPr>
    </a:lvl1pPr>
    <a:lvl2pPr indent="228600" defTabSz="457200" latinLnBrk="0">
      <a:defRPr sz="1200">
        <a:latin typeface="+mn-lt"/>
        <a:ea typeface="+mn-ea"/>
        <a:cs typeface="+mn-cs"/>
        <a:sym typeface="Calibri"/>
      </a:defRPr>
    </a:lvl2pPr>
    <a:lvl3pPr indent="457200" defTabSz="457200" latinLnBrk="0">
      <a:defRPr sz="1200">
        <a:latin typeface="+mn-lt"/>
        <a:ea typeface="+mn-ea"/>
        <a:cs typeface="+mn-cs"/>
        <a:sym typeface="Calibri"/>
      </a:defRPr>
    </a:lvl3pPr>
    <a:lvl4pPr indent="685800" defTabSz="457200" latinLnBrk="0">
      <a:defRPr sz="1200">
        <a:latin typeface="+mn-lt"/>
        <a:ea typeface="+mn-ea"/>
        <a:cs typeface="+mn-cs"/>
        <a:sym typeface="Calibri"/>
      </a:defRPr>
    </a:lvl4pPr>
    <a:lvl5pPr indent="914400" defTabSz="457200" latinLnBrk="0">
      <a:defRPr sz="1200">
        <a:latin typeface="+mn-lt"/>
        <a:ea typeface="+mn-ea"/>
        <a:cs typeface="+mn-cs"/>
        <a:sym typeface="Calibri"/>
      </a:defRPr>
    </a:lvl5pPr>
    <a:lvl6pPr indent="1143000" defTabSz="457200" latinLnBrk="0">
      <a:defRPr sz="1200">
        <a:latin typeface="+mn-lt"/>
        <a:ea typeface="+mn-ea"/>
        <a:cs typeface="+mn-cs"/>
        <a:sym typeface="Calibri"/>
      </a:defRPr>
    </a:lvl6pPr>
    <a:lvl7pPr indent="1371600" defTabSz="457200" latinLnBrk="0">
      <a:defRPr sz="1200">
        <a:latin typeface="+mn-lt"/>
        <a:ea typeface="+mn-ea"/>
        <a:cs typeface="+mn-cs"/>
        <a:sym typeface="Calibri"/>
      </a:defRPr>
    </a:lvl7pPr>
    <a:lvl8pPr indent="1600200" defTabSz="457200" latinLnBrk="0">
      <a:defRPr sz="1200">
        <a:latin typeface="+mn-lt"/>
        <a:ea typeface="+mn-ea"/>
        <a:cs typeface="+mn-cs"/>
        <a:sym typeface="Calibri"/>
      </a:defRPr>
    </a:lvl8pPr>
    <a:lvl9pPr indent="1828800" defTabSz="4572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754380" y="1272011"/>
            <a:ext cx="8549641" cy="2705949"/>
          </a:xfrm>
          <a:prstGeom prst="rect">
            <a:avLst/>
          </a:prstGeom>
        </p:spPr>
        <p:txBody>
          <a:bodyPr anchor="b"/>
          <a:lstStyle>
            <a:lvl1pPr algn="ctr">
              <a:defRPr sz="6600"/>
            </a:lvl1pPr>
          </a:lstStyle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57300" y="4082310"/>
            <a:ext cx="7543800" cy="1876532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600"/>
            </a:lvl1pPr>
            <a:lvl2pPr marL="0" indent="0" algn="ctr">
              <a:buSzTx/>
              <a:buFontTx/>
              <a:buNone/>
              <a:defRPr sz="2600"/>
            </a:lvl2pPr>
            <a:lvl3pPr marL="0" indent="0" algn="ctr">
              <a:buSzTx/>
              <a:buFontTx/>
              <a:buNone/>
              <a:defRPr sz="2600"/>
            </a:lvl3pPr>
            <a:lvl4pPr marL="0" indent="0" algn="ctr">
              <a:buSzTx/>
              <a:buFontTx/>
              <a:buNone/>
              <a:defRPr sz="2600"/>
            </a:lvl4pPr>
            <a:lvl5pPr marL="0" indent="0" algn="ctr">
              <a:buSzTx/>
              <a:buFontTx/>
              <a:buNone/>
              <a:defRPr sz="26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xfrm>
            <a:off x="686277" y="1937704"/>
            <a:ext cx="8675370" cy="3233105"/>
          </a:xfrm>
          <a:prstGeom prst="rect">
            <a:avLst/>
          </a:prstGeom>
        </p:spPr>
        <p:txBody>
          <a:bodyPr anchor="b"/>
          <a:lstStyle>
            <a:lvl1pPr>
              <a:defRPr sz="6600"/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sz="quarter" idx="1"/>
          </p:nvPr>
        </p:nvSpPr>
        <p:spPr>
          <a:xfrm>
            <a:off x="686277" y="5201391"/>
            <a:ext cx="8675370" cy="1700214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600"/>
            </a:lvl1pPr>
            <a:lvl2pPr marL="0" indent="0">
              <a:buSzTx/>
              <a:buFontTx/>
              <a:buNone/>
              <a:defRPr sz="2600"/>
            </a:lvl2pPr>
            <a:lvl3pPr marL="0" indent="0">
              <a:buSzTx/>
              <a:buFontTx/>
              <a:buNone/>
              <a:defRPr sz="2600"/>
            </a:lvl3pPr>
            <a:lvl4pPr marL="0" indent="0">
              <a:buSzTx/>
              <a:buFontTx/>
              <a:buNone/>
              <a:defRPr sz="2600"/>
            </a:lvl4pPr>
            <a:lvl5pPr marL="0" indent="0">
              <a:buSzTx/>
              <a:buFontTx/>
              <a:buNone/>
              <a:defRPr sz="26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half" idx="1"/>
          </p:nvPr>
        </p:nvSpPr>
        <p:spPr>
          <a:xfrm>
            <a:off x="691515" y="2069040"/>
            <a:ext cx="4274821" cy="4931518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xfrm>
            <a:off x="692825" y="413810"/>
            <a:ext cx="8675370" cy="1502306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692825" y="1905318"/>
            <a:ext cx="4255176" cy="933769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b="1" sz="2600"/>
            </a:lvl1pPr>
            <a:lvl2pPr marL="0" indent="0">
              <a:buSzTx/>
              <a:buFontTx/>
              <a:buNone/>
              <a:defRPr b="1" sz="2600"/>
            </a:lvl2pPr>
            <a:lvl3pPr marL="0" indent="0">
              <a:buSzTx/>
              <a:buFontTx/>
              <a:buNone/>
              <a:defRPr b="1" sz="2600"/>
            </a:lvl3pPr>
            <a:lvl4pPr marL="0" indent="0">
              <a:buSzTx/>
              <a:buFontTx/>
              <a:buNone/>
              <a:defRPr b="1" sz="2600"/>
            </a:lvl4pPr>
            <a:lvl5pPr marL="0" indent="0">
              <a:buSzTx/>
              <a:buFontTx/>
              <a:buNone/>
              <a:defRPr b="1" sz="26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/>
          <p:nvPr>
            <p:ph type="body" sz="quarter" idx="21"/>
          </p:nvPr>
        </p:nvSpPr>
        <p:spPr>
          <a:xfrm>
            <a:off x="5092065" y="1905318"/>
            <a:ext cx="4276133" cy="933769"/>
          </a:xfrm>
          <a:prstGeom prst="rect">
            <a:avLst/>
          </a:prstGeom>
        </p:spPr>
        <p:txBody>
          <a:bodyPr anchor="b"/>
          <a:lstStyle/>
          <a:p>
            <a:pPr/>
          </a:p>
        </p:txBody>
      </p:sp>
      <p:sp>
        <p:nvSpPr>
          <p:cNvPr id="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/>
          <p:nvPr>
            <p:ph type="title"/>
          </p:nvPr>
        </p:nvSpPr>
        <p:spPr>
          <a:xfrm>
            <a:off x="692825" y="518159"/>
            <a:ext cx="3244096" cy="1813562"/>
          </a:xfrm>
          <a:prstGeom prst="rect">
            <a:avLst/>
          </a:prstGeom>
        </p:spPr>
        <p:txBody>
          <a:bodyPr anchor="b"/>
          <a:lstStyle>
            <a:lvl1pPr>
              <a:defRPr sz="3500"/>
            </a:lvl1pPr>
          </a:lstStyle>
          <a:p>
            <a:pPr/>
            <a:r>
              <a:t>Title Text</a:t>
            </a:r>
          </a:p>
        </p:txBody>
      </p:sp>
      <p:sp>
        <p:nvSpPr>
          <p:cNvPr id="73" name="Body Level One…"/>
          <p:cNvSpPr txBox="1"/>
          <p:nvPr>
            <p:ph type="body" sz="half" idx="1"/>
          </p:nvPr>
        </p:nvSpPr>
        <p:spPr>
          <a:xfrm>
            <a:off x="4276130" y="1119081"/>
            <a:ext cx="5092067" cy="5523445"/>
          </a:xfrm>
          <a:prstGeom prst="rect">
            <a:avLst/>
          </a:prstGeom>
        </p:spPr>
        <p:txBody>
          <a:bodyPr/>
          <a:lstStyle>
            <a:lvl1pPr>
              <a:defRPr sz="3500"/>
            </a:lvl1pPr>
            <a:lvl2pPr marL="796290" indent="-293369">
              <a:defRPr sz="3500"/>
            </a:lvl2pPr>
            <a:lvl3pPr marL="1344343" indent="-338502">
              <a:defRPr sz="3500"/>
            </a:lvl3pPr>
            <a:lvl4pPr marL="1908810" indent="-400050">
              <a:defRPr sz="3500"/>
            </a:lvl4pPr>
            <a:lvl5pPr marL="2411728" indent="-400050">
              <a:defRPr sz="35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/>
          <p:nvPr>
            <p:ph type="body" sz="quarter" idx="21"/>
          </p:nvPr>
        </p:nvSpPr>
        <p:spPr>
          <a:xfrm>
            <a:off x="692825" y="2331720"/>
            <a:ext cx="3244096" cy="4319801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7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/>
          <p:nvPr>
            <p:ph type="title"/>
          </p:nvPr>
        </p:nvSpPr>
        <p:spPr>
          <a:xfrm>
            <a:off x="692825" y="518159"/>
            <a:ext cx="3244096" cy="1813562"/>
          </a:xfrm>
          <a:prstGeom prst="rect">
            <a:avLst/>
          </a:prstGeom>
        </p:spPr>
        <p:txBody>
          <a:bodyPr anchor="b"/>
          <a:lstStyle>
            <a:lvl1pPr>
              <a:defRPr sz="3500"/>
            </a:lvl1pPr>
          </a:lstStyle>
          <a:p>
            <a:pPr/>
            <a:r>
              <a:t>Title Text</a:t>
            </a:r>
          </a:p>
        </p:txBody>
      </p:sp>
      <p:sp>
        <p:nvSpPr>
          <p:cNvPr id="83" name="Picture Placeholder 2"/>
          <p:cNvSpPr/>
          <p:nvPr>
            <p:ph type="pic" sz="half" idx="21"/>
          </p:nvPr>
        </p:nvSpPr>
        <p:spPr>
          <a:xfrm>
            <a:off x="4276130" y="1119081"/>
            <a:ext cx="5092067" cy="552344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84" name="Body Level One…"/>
          <p:cNvSpPr txBox="1"/>
          <p:nvPr>
            <p:ph type="body" sz="quarter" idx="1"/>
          </p:nvPr>
        </p:nvSpPr>
        <p:spPr>
          <a:xfrm>
            <a:off x="692825" y="2331720"/>
            <a:ext cx="3244096" cy="4319800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700"/>
            </a:lvl1pPr>
            <a:lvl2pPr marL="0" indent="0">
              <a:buSzTx/>
              <a:buFontTx/>
              <a:buNone/>
              <a:defRPr sz="1700"/>
            </a:lvl2pPr>
            <a:lvl3pPr marL="0" indent="0">
              <a:buSzTx/>
              <a:buFontTx/>
              <a:buNone/>
              <a:defRPr sz="1700"/>
            </a:lvl3pPr>
            <a:lvl4pPr marL="0" indent="0">
              <a:buSzTx/>
              <a:buFontTx/>
              <a:buNone/>
              <a:defRPr sz="1700"/>
            </a:lvl4pPr>
            <a:lvl5pPr marL="0" indent="0">
              <a:buSzTx/>
              <a:buFontTx/>
              <a:buNone/>
              <a:defRPr sz="1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691515" y="413810"/>
            <a:ext cx="8675370" cy="15023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691515" y="2069040"/>
            <a:ext cx="8675370" cy="49315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9095389" y="7281668"/>
            <a:ext cx="271496" cy="258201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300">
                <a:solidFill>
                  <a:srgbClr val="888888"/>
                </a:solidFill>
                <a:latin typeface="+mn-lt"/>
                <a:ea typeface="+mn-ea"/>
                <a:cs typeface="+mn-cs"/>
                <a:sym typeface="Calibri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 xmlns:p14="http://schemas.microsoft.com/office/powerpoint/2010/main" spd="med" advClick="1"/>
  <p:txStyles>
    <p:titleStyle>
      <a:lvl1pPr marL="0" marR="0" indent="0" algn="l" defTabSz="10058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l" defTabSz="10058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l" defTabSz="10058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l" defTabSz="10058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l" defTabSz="10058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l" defTabSz="10058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l" defTabSz="10058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l" defTabSz="10058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l" defTabSz="1005838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251458" marR="0" indent="-251458" algn="l" defTabSz="1005838" rtl="0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93065" marR="0" indent="-290146" algn="l" defTabSz="1005838" rtl="0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348738" marR="0" indent="-342900" algn="l" defTabSz="1005838" rtl="0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905802" marR="0" indent="-397042" algn="l" defTabSz="1005838" rtl="0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408721" marR="0" indent="-397042" algn="l" defTabSz="1005838" rtl="0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911642" marR="0" indent="-397042" algn="l" defTabSz="1005838" rtl="0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414562" marR="0" indent="-397042" algn="l" defTabSz="1005838" rtl="0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917481" marR="0" indent="-397040" algn="l" defTabSz="1005838" rtl="0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420401" marR="0" indent="-397042" algn="l" defTabSz="1005838" rtl="0" latinLnBrk="0">
        <a:lnSpc>
          <a:spcPct val="90000"/>
        </a:lnSpc>
        <a:spcBef>
          <a:spcPts val="11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0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3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.jpe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roup"/>
          <p:cNvGrpSpPr/>
          <p:nvPr/>
        </p:nvGrpSpPr>
        <p:grpSpPr>
          <a:xfrm>
            <a:off x="447" y="0"/>
            <a:ext cx="10057505" cy="7772400"/>
            <a:chOff x="0" y="0"/>
            <a:chExt cx="10057503" cy="7772400"/>
          </a:xfrm>
        </p:grpSpPr>
        <p:pic>
          <p:nvPicPr>
            <p:cNvPr id="94" name="Loanopoly Game Foundation-01.png" descr="Loanopoly Game Foundation-01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0057504" cy="77724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95" name="Rectangle"/>
            <p:cNvSpPr/>
            <p:nvPr/>
          </p:nvSpPr>
          <p:spPr>
            <a:xfrm>
              <a:off x="1426872" y="60507"/>
              <a:ext cx="7355008" cy="945918"/>
            </a:xfrm>
            <a:prstGeom prst="rect">
              <a:avLst/>
            </a:prstGeom>
            <a:solidFill>
              <a:srgbClr val="D8483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</p:grpSp>
      <p:sp>
        <p:nvSpPr>
          <p:cNvPr id="97" name="TextBox 80"/>
          <p:cNvSpPr txBox="1"/>
          <p:nvPr/>
        </p:nvSpPr>
        <p:spPr>
          <a:xfrm>
            <a:off x="2018363" y="2396328"/>
            <a:ext cx="2553024" cy="1513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200">
                <a:solidFill>
                  <a:srgbClr val="00B050"/>
                </a:solidFill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HELPFUL STRATEGY: </a:t>
            </a:r>
          </a:p>
          <a:p>
            <a:pPr marL="171450" indent="-171450">
              <a:buSzPct val="100000"/>
              <a:buFont typeface="Arial"/>
              <a:buChar char="•"/>
              <a:defRPr sz="1200"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Save &amp; submit all future pay stubs</a:t>
            </a:r>
          </a:p>
          <a:p>
            <a:pPr marL="171450" indent="-171450">
              <a:buSzPct val="100000"/>
              <a:buFont typeface="Arial"/>
              <a:buChar char="•"/>
              <a:defRPr sz="1200"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Save &amp; submit all future bank statements (all pages)</a:t>
            </a:r>
          </a:p>
          <a:p>
            <a:pPr marL="171450" indent="-171450">
              <a:buSzPct val="100000"/>
              <a:buFont typeface="Arial"/>
              <a:buChar char="•"/>
              <a:defRPr sz="1200"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Keep copies of documents submitted to processing</a:t>
            </a:r>
          </a:p>
          <a:p>
            <a:pPr marL="171450" indent="-171450">
              <a:buSzPct val="100000"/>
              <a:buFont typeface="Arial"/>
              <a:buChar char="•"/>
              <a:defRPr sz="1200"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Continue to pay off debts and loans on time</a:t>
            </a:r>
          </a:p>
        </p:txBody>
      </p:sp>
      <p:sp>
        <p:nvSpPr>
          <p:cNvPr id="98" name="TextBox 81"/>
          <p:cNvSpPr txBox="1"/>
          <p:nvPr/>
        </p:nvSpPr>
        <p:spPr>
          <a:xfrm>
            <a:off x="4858468" y="2449820"/>
            <a:ext cx="3358246" cy="1158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200">
                <a:solidFill>
                  <a:srgbClr val="FF0000"/>
                </a:solidFill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COMMON MISTAKES:</a:t>
            </a:r>
          </a:p>
          <a:p>
            <a:pPr marL="171450" indent="-171450">
              <a:buSzPct val="100000"/>
              <a:buFont typeface="Arial"/>
              <a:buChar char="•"/>
              <a:defRPr sz="1200"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Don’t make cash deposits</a:t>
            </a:r>
          </a:p>
          <a:p>
            <a:pPr marL="171450" indent="-171450">
              <a:buSzPct val="100000"/>
              <a:buFont typeface="Arial"/>
              <a:buChar char="•"/>
              <a:defRPr sz="1200"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Don’t make large purchases on credit cards</a:t>
            </a:r>
          </a:p>
          <a:p>
            <a:pPr marL="171450" indent="-171450">
              <a:buSzPct val="100000"/>
              <a:buFont typeface="Arial"/>
              <a:buChar char="•"/>
              <a:defRPr sz="1200"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Don’t co-sign loans for anyone</a:t>
            </a:r>
          </a:p>
          <a:p>
            <a:pPr marL="171450" indent="-171450">
              <a:buSzPct val="100000"/>
              <a:buFont typeface="Arial"/>
              <a:buChar char="•"/>
              <a:defRPr sz="1200"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Don’t change bank accounts</a:t>
            </a:r>
          </a:p>
          <a:p>
            <a:pPr marL="171450" indent="-171450">
              <a:buSzPct val="100000"/>
              <a:buFont typeface="Arial"/>
              <a:buChar char="•"/>
              <a:defRPr sz="1200"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Don’t apply for new credit</a:t>
            </a:r>
          </a:p>
        </p:txBody>
      </p:sp>
      <p:pic>
        <p:nvPicPr>
          <p:cNvPr id="99" name="Go.jpg" descr="Go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32794" y="1576905"/>
            <a:ext cx="951640" cy="594775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extBox 28"/>
          <p:cNvSpPr txBox="1"/>
          <p:nvPr/>
        </p:nvSpPr>
        <p:spPr>
          <a:xfrm>
            <a:off x="243452" y="1188103"/>
            <a:ext cx="1130323" cy="26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START HERE</a:t>
            </a:r>
          </a:p>
        </p:txBody>
      </p:sp>
      <p:sp>
        <p:nvSpPr>
          <p:cNvPr id="101" name="TextBox 28"/>
          <p:cNvSpPr txBox="1"/>
          <p:nvPr/>
        </p:nvSpPr>
        <p:spPr>
          <a:xfrm>
            <a:off x="1716802" y="1188103"/>
            <a:ext cx="1543334" cy="26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PRE-APPROVAL</a:t>
            </a:r>
          </a:p>
        </p:txBody>
      </p:sp>
      <p:sp>
        <p:nvSpPr>
          <p:cNvPr id="102" name="TextBox 46"/>
          <p:cNvSpPr txBox="1"/>
          <p:nvPr/>
        </p:nvSpPr>
        <p:spPr>
          <a:xfrm>
            <a:off x="1773122" y="1457537"/>
            <a:ext cx="1505328" cy="487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10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Preliminary docs include: W2’s, bank statements, tax returns.</a:t>
            </a:r>
          </a:p>
        </p:txBody>
      </p:sp>
      <p:sp>
        <p:nvSpPr>
          <p:cNvPr id="103" name="TextBox 28"/>
          <p:cNvSpPr txBox="1"/>
          <p:nvPr/>
        </p:nvSpPr>
        <p:spPr>
          <a:xfrm>
            <a:off x="3557754" y="1174252"/>
            <a:ext cx="1288780" cy="26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FIND A HOME</a:t>
            </a:r>
          </a:p>
        </p:txBody>
      </p:sp>
      <p:sp>
        <p:nvSpPr>
          <p:cNvPr id="104" name="TextBox 46"/>
          <p:cNvSpPr txBox="1"/>
          <p:nvPr/>
        </p:nvSpPr>
        <p:spPr>
          <a:xfrm>
            <a:off x="3430106" y="1430986"/>
            <a:ext cx="1505329" cy="609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10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Access your wants and needs, then let your REALTOR® help you find a home. </a:t>
            </a:r>
          </a:p>
        </p:txBody>
      </p:sp>
      <p:sp>
        <p:nvSpPr>
          <p:cNvPr id="105" name="TextBox 28"/>
          <p:cNvSpPr txBox="1"/>
          <p:nvPr/>
        </p:nvSpPr>
        <p:spPr>
          <a:xfrm>
            <a:off x="5110988" y="1174252"/>
            <a:ext cx="1463860" cy="26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MAKE AN OFFER</a:t>
            </a:r>
          </a:p>
        </p:txBody>
      </p:sp>
      <p:sp>
        <p:nvSpPr>
          <p:cNvPr id="106" name="TextBox 46"/>
          <p:cNvSpPr txBox="1"/>
          <p:nvPr/>
        </p:nvSpPr>
        <p:spPr>
          <a:xfrm>
            <a:off x="5125839" y="1430986"/>
            <a:ext cx="1505329" cy="487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10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Offer accepted, sign binder, schedule home inspection.</a:t>
            </a:r>
          </a:p>
        </p:txBody>
      </p:sp>
      <p:sp>
        <p:nvSpPr>
          <p:cNvPr id="107" name="TextBox 28"/>
          <p:cNvSpPr txBox="1"/>
          <p:nvPr/>
        </p:nvSpPr>
        <p:spPr>
          <a:xfrm>
            <a:off x="6910471" y="1123661"/>
            <a:ext cx="1288781" cy="447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APPLICATION PROCESS</a:t>
            </a:r>
          </a:p>
        </p:txBody>
      </p:sp>
      <p:sp>
        <p:nvSpPr>
          <p:cNvPr id="108" name="TextBox 46"/>
          <p:cNvSpPr txBox="1"/>
          <p:nvPr/>
        </p:nvSpPr>
        <p:spPr>
          <a:xfrm>
            <a:off x="6738697" y="1456595"/>
            <a:ext cx="1625717" cy="5664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9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Submit updated pre-approval documents prior to obligating yourself to contract. KNOW YOUR NUMBERS. </a:t>
            </a:r>
          </a:p>
        </p:txBody>
      </p:sp>
      <p:sp>
        <p:nvSpPr>
          <p:cNvPr id="109" name="TextBox 28"/>
          <p:cNvSpPr txBox="1"/>
          <p:nvPr/>
        </p:nvSpPr>
        <p:spPr>
          <a:xfrm>
            <a:off x="8411750" y="1158705"/>
            <a:ext cx="1625717" cy="624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CONTRACT-AGREEMENT OF SALE</a:t>
            </a:r>
          </a:p>
        </p:txBody>
      </p:sp>
      <p:sp>
        <p:nvSpPr>
          <p:cNvPr id="110" name="TextBox 46"/>
          <p:cNvSpPr txBox="1"/>
          <p:nvPr/>
        </p:nvSpPr>
        <p:spPr>
          <a:xfrm>
            <a:off x="8478556" y="1734298"/>
            <a:ext cx="1505329" cy="487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10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Review and sign your contract with your REALTOR® and attorney.</a:t>
            </a:r>
          </a:p>
        </p:txBody>
      </p:sp>
      <p:sp>
        <p:nvSpPr>
          <p:cNvPr id="111" name="TextBox 28"/>
          <p:cNvSpPr txBox="1"/>
          <p:nvPr/>
        </p:nvSpPr>
        <p:spPr>
          <a:xfrm>
            <a:off x="8695104" y="2494515"/>
            <a:ext cx="1288781" cy="447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APPRAISAL ORDER</a:t>
            </a:r>
          </a:p>
        </p:txBody>
      </p:sp>
      <p:sp>
        <p:nvSpPr>
          <p:cNvPr id="112" name="TextBox 46"/>
          <p:cNvSpPr txBox="1"/>
          <p:nvPr/>
        </p:nvSpPr>
        <p:spPr>
          <a:xfrm>
            <a:off x="8695104" y="2943318"/>
            <a:ext cx="1288781" cy="609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10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Ordered within the first week of contract. Appraisal inspection completed. </a:t>
            </a:r>
          </a:p>
        </p:txBody>
      </p:sp>
      <p:sp>
        <p:nvSpPr>
          <p:cNvPr id="113" name="TextBox 28"/>
          <p:cNvSpPr txBox="1"/>
          <p:nvPr/>
        </p:nvSpPr>
        <p:spPr>
          <a:xfrm>
            <a:off x="8695104" y="3889172"/>
            <a:ext cx="1288781" cy="26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PROCESSING</a:t>
            </a:r>
          </a:p>
        </p:txBody>
      </p:sp>
      <p:sp>
        <p:nvSpPr>
          <p:cNvPr id="114" name="TextBox 46"/>
          <p:cNvSpPr txBox="1"/>
          <p:nvPr/>
        </p:nvSpPr>
        <p:spPr>
          <a:xfrm>
            <a:off x="8695104" y="4216054"/>
            <a:ext cx="1288781" cy="853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10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Processor completes all updated information, verifications for credit, employment, and assets. </a:t>
            </a:r>
          </a:p>
        </p:txBody>
      </p:sp>
      <p:sp>
        <p:nvSpPr>
          <p:cNvPr id="115" name="TextBox 28"/>
          <p:cNvSpPr txBox="1"/>
          <p:nvPr/>
        </p:nvSpPr>
        <p:spPr>
          <a:xfrm>
            <a:off x="8695104" y="5283828"/>
            <a:ext cx="1288781" cy="447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APPRAISAL REPORT</a:t>
            </a:r>
          </a:p>
        </p:txBody>
      </p:sp>
      <p:sp>
        <p:nvSpPr>
          <p:cNvPr id="116" name="TextBox 46"/>
          <p:cNvSpPr txBox="1"/>
          <p:nvPr/>
        </p:nvSpPr>
        <p:spPr>
          <a:xfrm>
            <a:off x="8695104" y="5732630"/>
            <a:ext cx="1288781" cy="789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9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Received and reviewed: processor updates items needed for approval. This will be emailed to you within 3 days of receipt. </a:t>
            </a:r>
          </a:p>
        </p:txBody>
      </p:sp>
      <p:sp>
        <p:nvSpPr>
          <p:cNvPr id="117" name="TextBox 28"/>
          <p:cNvSpPr txBox="1"/>
          <p:nvPr/>
        </p:nvSpPr>
        <p:spPr>
          <a:xfrm>
            <a:off x="6910471" y="6942984"/>
            <a:ext cx="1288781" cy="26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COMMITMENT</a:t>
            </a:r>
          </a:p>
        </p:txBody>
      </p:sp>
      <p:sp>
        <p:nvSpPr>
          <p:cNvPr id="118" name="TextBox 46"/>
          <p:cNvSpPr txBox="1"/>
          <p:nvPr/>
        </p:nvSpPr>
        <p:spPr>
          <a:xfrm>
            <a:off x="6802197" y="7161618"/>
            <a:ext cx="1505329" cy="5664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9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Submit ALL outstanding condition items from commitment letter order to final clearance. </a:t>
            </a:r>
          </a:p>
        </p:txBody>
      </p:sp>
      <p:sp>
        <p:nvSpPr>
          <p:cNvPr id="119" name="TextBox 28"/>
          <p:cNvSpPr txBox="1"/>
          <p:nvPr/>
        </p:nvSpPr>
        <p:spPr>
          <a:xfrm>
            <a:off x="5234113" y="6931136"/>
            <a:ext cx="1288780" cy="26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TITLE REPORT</a:t>
            </a:r>
          </a:p>
        </p:txBody>
      </p:sp>
      <p:sp>
        <p:nvSpPr>
          <p:cNvPr id="120" name="TextBox 46"/>
          <p:cNvSpPr txBox="1"/>
          <p:nvPr/>
        </p:nvSpPr>
        <p:spPr>
          <a:xfrm>
            <a:off x="5125839" y="7200570"/>
            <a:ext cx="1505329" cy="3657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10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Title report submitted for review and clearance. </a:t>
            </a:r>
          </a:p>
        </p:txBody>
      </p:sp>
      <p:sp>
        <p:nvSpPr>
          <p:cNvPr id="121" name="TextBox 28"/>
          <p:cNvSpPr txBox="1"/>
          <p:nvPr/>
        </p:nvSpPr>
        <p:spPr>
          <a:xfrm>
            <a:off x="3379306" y="6892184"/>
            <a:ext cx="1625718" cy="447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HOMEOWNER INS. POLICY</a:t>
            </a:r>
          </a:p>
        </p:txBody>
      </p:sp>
      <p:sp>
        <p:nvSpPr>
          <p:cNvPr id="122" name="TextBox 46"/>
          <p:cNvSpPr txBox="1"/>
          <p:nvPr/>
        </p:nvSpPr>
        <p:spPr>
          <a:xfrm>
            <a:off x="3449480" y="7237818"/>
            <a:ext cx="1505329" cy="5664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9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Copy of appraisal &amp; mortgage clause provided to you for securing homeowner’s insurance. </a:t>
            </a:r>
          </a:p>
        </p:txBody>
      </p:sp>
      <p:sp>
        <p:nvSpPr>
          <p:cNvPr id="123" name="TextBox 28"/>
          <p:cNvSpPr txBox="1"/>
          <p:nvPr/>
        </p:nvSpPr>
        <p:spPr>
          <a:xfrm>
            <a:off x="1832150" y="6931136"/>
            <a:ext cx="1387272" cy="26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CLEAR TO CLOSE</a:t>
            </a:r>
          </a:p>
        </p:txBody>
      </p:sp>
      <p:sp>
        <p:nvSpPr>
          <p:cNvPr id="124" name="TextBox 46"/>
          <p:cNvSpPr txBox="1"/>
          <p:nvPr/>
        </p:nvSpPr>
        <p:spPr>
          <a:xfrm>
            <a:off x="1763340" y="7124787"/>
            <a:ext cx="1505329" cy="6781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9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You are notified that your file is clear to close and a closing date is coordinated and scheduled by all parties. </a:t>
            </a:r>
          </a:p>
        </p:txBody>
      </p:sp>
      <p:sp>
        <p:nvSpPr>
          <p:cNvPr id="125" name="TextBox 28"/>
          <p:cNvSpPr txBox="1"/>
          <p:nvPr/>
        </p:nvSpPr>
        <p:spPr>
          <a:xfrm>
            <a:off x="8411750" y="6652926"/>
            <a:ext cx="1625717" cy="26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UNDERWRITING</a:t>
            </a:r>
          </a:p>
        </p:txBody>
      </p:sp>
      <p:sp>
        <p:nvSpPr>
          <p:cNvPr id="126" name="TextBox 46"/>
          <p:cNvSpPr txBox="1"/>
          <p:nvPr/>
        </p:nvSpPr>
        <p:spPr>
          <a:xfrm>
            <a:off x="8488337" y="6905929"/>
            <a:ext cx="1505329" cy="789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9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Processor submits your file to underwriting for review and commitment letter. Approval commitment letter sent to you and attorney for review.</a:t>
            </a:r>
          </a:p>
        </p:txBody>
      </p:sp>
      <p:sp>
        <p:nvSpPr>
          <p:cNvPr id="127" name="TextBox 28"/>
          <p:cNvSpPr txBox="1"/>
          <p:nvPr/>
        </p:nvSpPr>
        <p:spPr>
          <a:xfrm>
            <a:off x="-23625" y="6676622"/>
            <a:ext cx="1625718" cy="447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FINAL WALK THROUGH</a:t>
            </a:r>
          </a:p>
        </p:txBody>
      </p:sp>
      <p:sp>
        <p:nvSpPr>
          <p:cNvPr id="128" name="TextBox 46"/>
          <p:cNvSpPr txBox="1"/>
          <p:nvPr/>
        </p:nvSpPr>
        <p:spPr>
          <a:xfrm>
            <a:off x="96764" y="7094308"/>
            <a:ext cx="1505328" cy="6781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9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Borrowers do a final walk-through of the property to approve condition of the house prior to signing closing documents. </a:t>
            </a:r>
          </a:p>
        </p:txBody>
      </p:sp>
      <p:sp>
        <p:nvSpPr>
          <p:cNvPr id="129" name="TextBox 28"/>
          <p:cNvSpPr txBox="1"/>
          <p:nvPr/>
        </p:nvSpPr>
        <p:spPr>
          <a:xfrm>
            <a:off x="42610" y="2450169"/>
            <a:ext cx="1288779" cy="26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FINISH</a:t>
            </a:r>
          </a:p>
        </p:txBody>
      </p:sp>
      <p:sp>
        <p:nvSpPr>
          <p:cNvPr id="130" name="TextBox 46"/>
          <p:cNvSpPr txBox="1"/>
          <p:nvPr/>
        </p:nvSpPr>
        <p:spPr>
          <a:xfrm>
            <a:off x="121837" y="2895994"/>
            <a:ext cx="1130323" cy="609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10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You can enjoy the tax advantages of owning your new home. </a:t>
            </a:r>
          </a:p>
        </p:txBody>
      </p:sp>
      <p:sp>
        <p:nvSpPr>
          <p:cNvPr id="131" name="TextBox 28"/>
          <p:cNvSpPr txBox="1"/>
          <p:nvPr/>
        </p:nvSpPr>
        <p:spPr>
          <a:xfrm>
            <a:off x="42610" y="3886200"/>
            <a:ext cx="1288779" cy="26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CONGRATS!</a:t>
            </a:r>
          </a:p>
        </p:txBody>
      </p:sp>
      <p:sp>
        <p:nvSpPr>
          <p:cNvPr id="132" name="TextBox 46"/>
          <p:cNvSpPr txBox="1"/>
          <p:nvPr/>
        </p:nvSpPr>
        <p:spPr>
          <a:xfrm>
            <a:off x="121837" y="4229909"/>
            <a:ext cx="1130323" cy="487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10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Congratulations and welcome to your NEW HOME! </a:t>
            </a:r>
          </a:p>
        </p:txBody>
      </p:sp>
      <p:sp>
        <p:nvSpPr>
          <p:cNvPr id="133" name="TextBox 28"/>
          <p:cNvSpPr txBox="1"/>
          <p:nvPr/>
        </p:nvSpPr>
        <p:spPr>
          <a:xfrm>
            <a:off x="42610" y="5322231"/>
            <a:ext cx="1288779" cy="26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12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CLOSING!</a:t>
            </a:r>
          </a:p>
        </p:txBody>
      </p:sp>
      <p:sp>
        <p:nvSpPr>
          <p:cNvPr id="134" name="TextBox 46"/>
          <p:cNvSpPr txBox="1"/>
          <p:nvPr/>
        </p:nvSpPr>
        <p:spPr>
          <a:xfrm>
            <a:off x="121837" y="5714654"/>
            <a:ext cx="1130323" cy="609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80000"/>
              </a:lnSpc>
              <a:defRPr sz="10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You’re at the finish LINE! All parties sign closing documents. </a:t>
            </a:r>
          </a:p>
        </p:txBody>
      </p:sp>
      <p:pic>
        <p:nvPicPr>
          <p:cNvPr id="135" name="Power-Agent-FINAL-LOGO.png" descr="Power-Agent-FINAL-LOGO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683686" y="6086576"/>
            <a:ext cx="1222279" cy="447176"/>
          </a:xfrm>
          <a:prstGeom prst="rect">
            <a:avLst/>
          </a:prstGeom>
          <a:ln w="12700">
            <a:miter lim="400000"/>
          </a:ln>
        </p:spPr>
      </p:pic>
      <p:sp>
        <p:nvSpPr>
          <p:cNvPr id="136" name="Your contact information here.…"/>
          <p:cNvSpPr txBox="1"/>
          <p:nvPr/>
        </p:nvSpPr>
        <p:spPr>
          <a:xfrm>
            <a:off x="3770927" y="4158904"/>
            <a:ext cx="4378420" cy="967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r" defTabSz="1004887">
              <a:defRPr b="1" sz="1900"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Your contact information here. </a:t>
            </a:r>
          </a:p>
          <a:p>
            <a:pPr algn="r" defTabSz="1004887">
              <a:defRPr b="1" sz="1900">
                <a:latin typeface="Proxima Nova"/>
                <a:ea typeface="Proxima Nova"/>
                <a:cs typeface="Proxima Nova"/>
                <a:sym typeface="Proxima Nova"/>
              </a:defRPr>
            </a:pPr>
            <a:r>
              <a:t>Add name, company, website, email and phone number. </a:t>
            </a:r>
          </a:p>
        </p:txBody>
      </p:sp>
      <p:pic>
        <p:nvPicPr>
          <p:cNvPr id="137" name="Loanopoly Game Foundation.png" descr="Loanopoly Game Foundation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714731" y="48045"/>
            <a:ext cx="6628938" cy="115414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